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3"/>
  </p:notesMasterIdLst>
  <p:sldIdLst>
    <p:sldId id="256" r:id="rId2"/>
    <p:sldId id="257" r:id="rId3"/>
    <p:sldId id="274" r:id="rId4"/>
    <p:sldId id="275" r:id="rId5"/>
    <p:sldId id="259" r:id="rId6"/>
    <p:sldId id="258" r:id="rId7"/>
    <p:sldId id="276" r:id="rId8"/>
    <p:sldId id="277" r:id="rId9"/>
    <p:sldId id="278" r:id="rId10"/>
    <p:sldId id="279" r:id="rId11"/>
    <p:sldId id="273" r:id="rId12"/>
  </p:sldIdLst>
  <p:sldSz cx="12192000" cy="6858000"/>
  <p:notesSz cx="7010400" cy="9296400"/>
  <p:embeddedFontLst>
    <p:embeddedFont>
      <p:font typeface="Calibri" panose="020F0502020204030204" pitchFamily="34" charset="0"/>
      <p:regular r:id="rId14"/>
      <p:bold r:id="rId15"/>
      <p:italic r:id="rId16"/>
      <p:boldItalic r:id="rId17"/>
    </p:embeddedFont>
    <p:embeddedFont>
      <p:font typeface="Montserrat" pitchFamily="2" charset="77"/>
      <p:regular r:id="rId18"/>
      <p:bold r:id="rId19"/>
      <p:italic r:id="rId20"/>
      <p:boldItalic r:id="rId21"/>
    </p:embeddedFont>
    <p:embeddedFont>
      <p:font typeface="Montserrat ExtraBold" panose="020F0502020204030204" pitchFamily="34" charset="0"/>
      <p:bold r:id="rId22"/>
      <p:italic r:id="rId23"/>
      <p:boldItalic r:id="rId24"/>
    </p:embeddedFont>
    <p:embeddedFont>
      <p:font typeface="Montserrat Medium" panose="020F0502020204030204" pitchFamily="34" charset="0"/>
      <p:regular r:id="rId25"/>
      <p:bold r:id="rId26"/>
      <p:italic r:id="rId27"/>
      <p:boldItalic r:id="rId28"/>
    </p:embeddedFont>
    <p:embeddedFont>
      <p:font typeface="Trebuchet MS" panose="020B070302020209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20" d="100"/>
          <a:sy n="120" d="100"/>
        </p:scale>
        <p:origin x="25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353241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a basic introduction of the project and also an overview of scope it entails.</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Clr>
                <a:schemeClr val="dk1"/>
              </a:buClr>
              <a:buSzPts val="1100"/>
              <a:buFont typeface="Arial"/>
              <a:buNone/>
            </a:pPr>
            <a:r>
              <a:rPr lang="en-US" dirty="0"/>
              <a:t>Set the context.</a:t>
            </a:r>
            <a:endParaRPr dirty="0"/>
          </a:p>
          <a:p>
            <a:pPr marL="0" lvl="0" indent="0" algn="l" rtl="0">
              <a:lnSpc>
                <a:spcPct val="100000"/>
              </a:lnSpc>
              <a:spcBef>
                <a:spcPts val="0"/>
              </a:spcBef>
              <a:spcAft>
                <a:spcPts val="0"/>
              </a:spcAft>
              <a:buClr>
                <a:schemeClr val="dk1"/>
              </a:buClr>
              <a:buSzPts val="1100"/>
              <a:buFont typeface="Arial"/>
              <a:buNone/>
            </a:pPr>
            <a:endParaRPr dirty="0"/>
          </a:p>
          <a:p>
            <a:pPr marL="0" lvl="0" indent="0" algn="l" rtl="0">
              <a:lnSpc>
                <a:spcPct val="100000"/>
              </a:lnSpc>
              <a:spcBef>
                <a:spcPts val="0"/>
              </a:spcBef>
              <a:spcAft>
                <a:spcPts val="0"/>
              </a:spcAft>
              <a:buSzPts val="1400"/>
              <a:buNone/>
            </a:pPr>
            <a:endParaRPr dirty="0"/>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242640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154454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521363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lib.ugent.be/fulltxt/RUG01/001/315/567/RUG01-001315567_2010_0001_AC.pdf" TargetMode="External"/><Relationship Id="rId3" Type="http://schemas.openxmlformats.org/officeDocument/2006/relationships/hyperlink" Target="https://blog.twitter.com/2015/introducing-practical-and-robust-anomaly-detection-in-a-" TargetMode="External"/><Relationship Id="rId7" Type="http://schemas.openxmlformats.org/officeDocument/2006/relationships/hyperlink" Target="http://www.mrao.cam.ac.uk/~mph/Technical_Analysis.pdf"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hyperlink" Target="http://www.doc.ic.ac.uk/teaching/distinguished-projects/2015/j.cumming.pdf" TargetMode="External"/><Relationship Id="rId5" Type="http://schemas.openxmlformats.org/officeDocument/2006/relationships/hyperlink" Target="http://socserv.mcmaster.ca/racine/ECO0301.pdf" TargetMode="External"/><Relationship Id="rId4" Type="http://schemas.openxmlformats.org/officeDocument/2006/relationships/hyperlink" Target="http://www.penguinrandomhouse.com/books/314049/scale-by-geoffrey-west/9781594205583/"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2445488" y="2581049"/>
            <a:ext cx="9093900" cy="218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Title   :  Stock Market Predictor</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dirty="0">
                <a:solidFill>
                  <a:srgbClr val="FFD966"/>
                </a:solidFill>
                <a:latin typeface="Calibri"/>
                <a:ea typeface="Calibri"/>
                <a:cs typeface="Calibri"/>
                <a:sym typeface="Calibri"/>
              </a:rPr>
              <a:t>Team No: </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Guide : </a:t>
            </a:r>
            <a:endParaRPr sz="2400" i="0" u="none" strike="noStrike" cap="none" dirty="0">
              <a:solidFill>
                <a:srgbClr val="FFD9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i="0" u="none" strike="noStrike" cap="none" dirty="0">
                <a:solidFill>
                  <a:srgbClr val="FFD966"/>
                </a:solidFill>
                <a:latin typeface="Calibri"/>
                <a:ea typeface="Calibri"/>
                <a:cs typeface="Calibri"/>
                <a:sym typeface="Calibri"/>
              </a:rPr>
              <a:t>Project Team  </a:t>
            </a:r>
            <a:r>
              <a:rPr lang="en-US" sz="2400" dirty="0">
                <a:solidFill>
                  <a:srgbClr val="FFD966"/>
                </a:solidFill>
                <a:latin typeface="Calibri"/>
                <a:ea typeface="Calibri"/>
                <a:cs typeface="Calibri"/>
                <a:sym typeface="Calibri"/>
              </a:rPr>
              <a:t>with SRNs : PES1UG20CS340|PES1UG20CS342|PES1UG20CS345</a:t>
            </a:r>
            <a:endParaRPr sz="2400" i="0" u="none" strike="noStrike" cap="none"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623875" y="1526237"/>
            <a:ext cx="7667700" cy="8595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sz="4400" dirty="0"/>
              <a:t>Project Title</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63793" y="961722"/>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245805" y="1095298"/>
            <a:ext cx="11434917" cy="5197070"/>
          </a:xfrm>
          <a:prstGeom prst="rect">
            <a:avLst/>
          </a:prstGeom>
          <a:noFill/>
          <a:ln>
            <a:noFill/>
          </a:ln>
        </p:spPr>
        <p:txBody>
          <a:bodyPr spcFirstLastPara="1" wrap="square" lIns="91425" tIns="45700" rIns="91425" bIns="45700" anchor="t" anchorCtr="0">
            <a:noAutofit/>
          </a:bodyPr>
          <a:lstStyle/>
          <a:p>
            <a:pPr marL="60960" marR="123190" indent="-6350">
              <a:lnSpc>
                <a:spcPct val="102000"/>
              </a:lnSpc>
              <a:spcAft>
                <a:spcPts val="60"/>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Historical Data</a:t>
            </a:r>
            <a:r>
              <a:rPr lang="en-IN" sz="1800" b="0" dirty="0">
                <a:solidFill>
                  <a:schemeClr val="accent1">
                    <a:lumMod val="60000"/>
                    <a:lumOff val="40000"/>
                  </a:schemeClr>
                </a:solidFill>
                <a:effectLst/>
                <a:latin typeface="Times New Roman" panose="02020603050405020304" pitchFamily="18" charset="0"/>
                <a:ea typeface="Times New Roman" panose="02020603050405020304" pitchFamily="18" charset="0"/>
              </a:rPr>
              <a:t> –  </a:t>
            </a:r>
            <a:endPar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60960" marR="2644140" indent="-6350">
              <a:lnSpc>
                <a:spcPct val="102000"/>
              </a:lnSpc>
              <a:spcAft>
                <a:spcPts val="25"/>
              </a:spcAft>
            </a:pP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https://</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quantquote.com</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/historical-stock-data </a:t>
            </a: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Description of Technical Analysis</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1914525" indent="-6350">
              <a:lnSpc>
                <a:spcPct val="102000"/>
              </a:lnSpc>
              <a:spcAft>
                <a:spcPts val="25"/>
              </a:spcAft>
            </a:pP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http://</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www.investopedia.com</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/terms/t/</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technicalanalysis.asp</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Berkeley paper on ANN-based analysis</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474980" indent="-6350">
              <a:lnSpc>
                <a:spcPct val="102000"/>
              </a:lnSpc>
              <a:spcAft>
                <a:spcPts val="25"/>
              </a:spcAft>
            </a:pP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http://</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www.cs.berkeley.edu</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akar</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IITK_website</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/EE671/</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report_stock.pdf</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R="2037715" indent="64135">
              <a:lnSpc>
                <a:spcPct val="102000"/>
              </a:lnSpc>
              <a:spcAft>
                <a:spcPts val="25"/>
              </a:spcAft>
            </a:pPr>
            <a:endPar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R="2037715" indent="64135">
              <a:lnSpc>
                <a:spcPct val="102000"/>
              </a:lnSpc>
              <a:spcAft>
                <a:spcPts val="25"/>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Efficient Market Hypothesis -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http://</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www.e</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-m-</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h.org</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/Fama70.pdf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4135" marR="474980" indent="-64135">
              <a:lnSpc>
                <a:spcPct val="102000"/>
              </a:lnSpc>
              <a:spcAft>
                <a:spcPts val="25"/>
              </a:spcAft>
            </a:pP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p>
          <a:p>
            <a:pPr marL="64135" marR="474980" indent="-64135">
              <a:lnSpc>
                <a:spcPct val="102000"/>
              </a:lnSpc>
              <a:spcAft>
                <a:spcPts val="25"/>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Finding anomalies in time series –  </a:t>
            </a: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https://blog.twitter.com/2015/introducing-practical-and-robust-anomaly-detection-in-a-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time-series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123190" indent="-6350">
              <a:lnSpc>
                <a:spcPct val="102000"/>
              </a:lnSpc>
              <a:spcAft>
                <a:spcPts val="60"/>
              </a:spcAft>
            </a:pPr>
            <a:endPar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60960" marR="123190" indent="-6350">
              <a:lnSpc>
                <a:spcPct val="102000"/>
              </a:lnSpc>
              <a:spcAft>
                <a:spcPts val="60"/>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Scale: The universal laws of growth –  </a:t>
            </a:r>
          </a:p>
          <a:p>
            <a:pPr marL="60960" marR="474980" indent="-6350">
              <a:lnSpc>
                <a:spcPct val="102000"/>
              </a:lnSpc>
              <a:spcAft>
                <a:spcPts val="25"/>
              </a:spcAft>
            </a:pP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http://www.penguinrandomhouse.com/books/314049/scale-by-geoffreywest/9781594205583/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474980" indent="-6350">
              <a:lnSpc>
                <a:spcPct val="102000"/>
              </a:lnSpc>
              <a:spcAft>
                <a:spcPts val="25"/>
              </a:spcAft>
            </a:pPr>
            <a:endPar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60960" marR="474980" indent="-6350">
              <a:lnSpc>
                <a:spcPct val="102000"/>
              </a:lnSpc>
              <a:spcAft>
                <a:spcPts val="25"/>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Nonparametric Econometrics: A Primer –  </a:t>
            </a: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http://socserv.mcmaster.ca/racine/ECO0301.pdf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123190" indent="-6350">
              <a:lnSpc>
                <a:spcPct val="102000"/>
              </a:lnSpc>
              <a:spcAft>
                <a:spcPts val="60"/>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An Investigation into the Use of Reinforcement Learning Techniques within the Algorithmic Trading Domain –  </a:t>
            </a:r>
          </a:p>
          <a:p>
            <a:pPr marL="60960" marR="710565" indent="-6350">
              <a:lnSpc>
                <a:spcPct val="102000"/>
              </a:lnSpc>
              <a:spcAft>
                <a:spcPts val="25"/>
              </a:spcAft>
            </a:pP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http://www.doc.ic.ac.uk/teaching/distinguished-projects/2015/j.cumming.pdf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Technical Analysis –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474980" indent="-6350">
              <a:lnSpc>
                <a:spcPct val="102000"/>
              </a:lnSpc>
              <a:spcAft>
                <a:spcPts val="25"/>
              </a:spcAft>
            </a:pP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http://www.mrao.cam.ac.uk/~mph/Technical_Analysis.pdf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a:p>
            <a:pPr marL="60960" marR="123190" indent="-6350">
              <a:lnSpc>
                <a:spcPct val="102000"/>
              </a:lnSpc>
              <a:spcAft>
                <a:spcPts val="60"/>
              </a:spcAft>
            </a:pPr>
            <a:endPar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endParaRPr>
          </a:p>
          <a:p>
            <a:pPr marL="60960" marR="123190" indent="-6350">
              <a:lnSpc>
                <a:spcPct val="102000"/>
              </a:lnSpc>
              <a:spcAft>
                <a:spcPts val="60"/>
              </a:spcAft>
            </a:pPr>
            <a:r>
              <a:rPr lang="en-IN" sz="1800" b="1" dirty="0">
                <a:solidFill>
                  <a:schemeClr val="accent1">
                    <a:lumMod val="60000"/>
                    <a:lumOff val="40000"/>
                  </a:schemeClr>
                </a:solidFill>
                <a:effectLst/>
                <a:latin typeface="Times New Roman" panose="02020603050405020304" pitchFamily="18" charset="0"/>
                <a:ea typeface="Times New Roman" panose="02020603050405020304" pitchFamily="18" charset="0"/>
              </a:rPr>
              <a:t>An empirical analysis of algorithmic trading on financial markets –  </a:t>
            </a:r>
          </a:p>
          <a:p>
            <a:pPr marL="60960" marR="474980" indent="-6350">
              <a:lnSpc>
                <a:spcPct val="102000"/>
              </a:lnSpc>
              <a:spcAft>
                <a:spcPts val="25"/>
              </a:spcAft>
            </a:pPr>
            <a:r>
              <a:rPr lang="en-IN" sz="1800" u="none" strike="noStrike" dirty="0">
                <a:solidFill>
                  <a:schemeClr val="accent1">
                    <a:lumMod val="60000"/>
                    <a:lumOff val="40000"/>
                  </a:schemeClr>
                </a:solidFill>
                <a:effectLst/>
                <a:latin typeface="Times New Roman" panose="02020603050405020304" pitchFamily="18" charset="0"/>
                <a:ea typeface="Times New Roman" panose="02020603050405020304" pitchFamily="18" charset="0"/>
                <a:hlinkClick r:id="rId8">
                  <a:extLst>
                    <a:ext uri="{A12FA001-AC4F-418D-AE19-62706E023703}">
                      <ahyp:hlinkClr xmlns:ahyp="http://schemas.microsoft.com/office/drawing/2018/hyperlinkcolor" val="tx"/>
                    </a:ext>
                  </a:extLst>
                </a:hlinkClick>
              </a:rPr>
              <a:t>http://lib.ugent.be/fulltxt/RUG01/001/315/567/RUG01-001315567_2010_0001_AC.pdf </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p:txBody>
      </p:sp>
      <p:sp>
        <p:nvSpPr>
          <p:cNvPr id="207" name="Google Shape;207;p45"/>
          <p:cNvSpPr txBox="1"/>
          <p:nvPr/>
        </p:nvSpPr>
        <p:spPr>
          <a:xfrm>
            <a:off x="-3293519" y="103863"/>
            <a:ext cx="10292700" cy="64629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3600" b="0" i="0" u="none" strike="noStrike" cap="none" dirty="0">
                <a:solidFill>
                  <a:schemeClr val="accent1"/>
                </a:solidFill>
                <a:latin typeface="Calibri"/>
                <a:ea typeface="Calibri"/>
                <a:cs typeface="Calibri"/>
                <a:sym typeface="Calibri"/>
              </a:rPr>
              <a:t>References</a:t>
            </a:r>
            <a:endParaRPr sz="20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253221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5" y="3352800"/>
            <a:ext cx="2506584"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Trebuchet MS"/>
                <a:ea typeface="Trebuchet MS"/>
                <a:cs typeface="Trebuchet MS"/>
                <a:sym typeface="Trebuchet MS"/>
              </a:rPr>
              <a:t>Thank You</a:t>
            </a:r>
            <a:endParaRPr sz="1400" b="0" i="0" u="none" strike="noStrike" cap="none">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89860" y="1252213"/>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389860" y="1621327"/>
            <a:ext cx="10226100" cy="4191000"/>
          </a:xfrm>
          <a:prstGeom prst="rect">
            <a:avLst/>
          </a:prstGeom>
          <a:noFill/>
          <a:ln>
            <a:noFill/>
          </a:ln>
        </p:spPr>
        <p:txBody>
          <a:bodyPr spcFirstLastPara="1" wrap="square" lIns="91425" tIns="45700" rIns="91425" bIns="45700" anchor="t" anchorCtr="0">
            <a:noAutofit/>
          </a:bodyPr>
          <a:lstStyle/>
          <a:p>
            <a:r>
              <a:rPr lang="en-IN" sz="2400" dirty="0">
                <a:solidFill>
                  <a:schemeClr val="accent1">
                    <a:lumMod val="60000"/>
                    <a:lumOff val="40000"/>
                  </a:schemeClr>
                </a:solidFill>
                <a:effectLst/>
                <a:latin typeface="CharisSIL"/>
              </a:rPr>
              <a:t>The future is unknown and uncertain, but there are ways to predict future events and reap the rewards safely. One such opportunity is the application of machine learning and artificial intelligence for stock market prediction.</a:t>
            </a:r>
          </a:p>
          <a:p>
            <a:endParaRPr lang="en-IN" sz="2400" dirty="0">
              <a:solidFill>
                <a:schemeClr val="accent1">
                  <a:lumMod val="60000"/>
                  <a:lumOff val="40000"/>
                </a:schemeClr>
              </a:solidFill>
              <a:latin typeface="CharisSIL"/>
            </a:endParaRPr>
          </a:p>
          <a:p>
            <a:r>
              <a:rPr lang="en-IN" sz="2400" dirty="0">
                <a:solidFill>
                  <a:schemeClr val="accent1">
                    <a:lumMod val="60000"/>
                    <a:lumOff val="40000"/>
                  </a:schemeClr>
                </a:solidFill>
                <a:effectLst/>
                <a:latin typeface="CharisSIL"/>
              </a:rPr>
              <a:t>The stock market is turbulent, yet using artificial intelligence to make calculated predictions is possible and advisable before investing.</a:t>
            </a:r>
          </a:p>
          <a:p>
            <a:endParaRPr lang="en-IN" sz="2400" dirty="0">
              <a:solidFill>
                <a:schemeClr val="accent1">
                  <a:lumMod val="60000"/>
                  <a:lumOff val="40000"/>
                </a:schemeClr>
              </a:solidFill>
              <a:latin typeface="CharisSIL"/>
            </a:endParaRPr>
          </a:p>
          <a:p>
            <a:r>
              <a:rPr lang="en-IN" sz="2400" dirty="0">
                <a:solidFill>
                  <a:schemeClr val="accent1">
                    <a:lumMod val="60000"/>
                    <a:lumOff val="40000"/>
                  </a:schemeClr>
                </a:solidFill>
                <a:effectLst/>
                <a:latin typeface="CharisSIL"/>
              </a:rPr>
              <a:t>This study presents an overview of artificial intelligence and machine learning as predictive analytics tools in the stock market.</a:t>
            </a:r>
          </a:p>
          <a:p>
            <a:endParaRPr lang="en-IN" sz="2400" dirty="0">
              <a:solidFill>
                <a:schemeClr val="accent1">
                  <a:lumMod val="60000"/>
                  <a:lumOff val="40000"/>
                </a:schemeClr>
              </a:solidFill>
              <a:latin typeface="CharisSIL"/>
            </a:endParaRPr>
          </a:p>
          <a:p>
            <a:r>
              <a:rPr lang="en-IN" sz="2400" dirty="0">
                <a:solidFill>
                  <a:schemeClr val="accent1">
                    <a:lumMod val="60000"/>
                    <a:lumOff val="40000"/>
                  </a:schemeClr>
                </a:solidFill>
                <a:effectLst/>
                <a:latin typeface="CharisSIL"/>
              </a:rPr>
              <a:t>We discuss the strengths and weaknesses of machine learning for stock market prediction and provide some insight into the opportunities and threats in applying advanced technologies for stock market prediction.</a:t>
            </a:r>
            <a:endParaRPr lang="en-IN" sz="1800" dirty="0">
              <a:solidFill>
                <a:schemeClr val="accent1">
                  <a:lumMod val="60000"/>
                  <a:lumOff val="40000"/>
                </a:schemeClr>
              </a:solidFill>
              <a:effectLst/>
            </a:endParaRPr>
          </a:p>
        </p:txBody>
      </p:sp>
      <p:sp>
        <p:nvSpPr>
          <p:cNvPr id="191" name="Google Shape;191;p43"/>
          <p:cNvSpPr txBox="1"/>
          <p:nvPr/>
        </p:nvSpPr>
        <p:spPr>
          <a:xfrm>
            <a:off x="389860" y="312360"/>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Problem Statement</a:t>
            </a:r>
            <a:endParaRPr sz="1400" b="0" i="0" u="none" strike="noStrike" cap="none" dirty="0">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267930" y="917478"/>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267930" y="1749522"/>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2400" b="0" i="0" u="none" strike="noStrike" cap="none" dirty="0">
                <a:solidFill>
                  <a:schemeClr val="accent1"/>
                </a:solidFill>
                <a:latin typeface="Calibri"/>
                <a:ea typeface="Calibri"/>
                <a:cs typeface="Calibri"/>
                <a:sym typeface="Calibri"/>
              </a:rPr>
              <a:t>To Predict the Stock Market</a:t>
            </a:r>
          </a:p>
          <a:p>
            <a:pPr marL="0" marR="0" lvl="0" indent="0" algn="just" rtl="0">
              <a:lnSpc>
                <a:spcPct val="100000"/>
              </a:lnSpc>
              <a:spcBef>
                <a:spcPts val="0"/>
              </a:spcBef>
              <a:spcAft>
                <a:spcPts val="0"/>
              </a:spcAft>
              <a:buClr>
                <a:schemeClr val="dk1"/>
              </a:buClr>
              <a:buSzPts val="2200"/>
              <a:buFont typeface="Arial"/>
              <a:buNone/>
            </a:pPr>
            <a:endParaRPr lang="en-US" sz="2400" dirty="0">
              <a:solidFill>
                <a:schemeClr val="accent1"/>
              </a:solidFill>
              <a:latin typeface="Calibri"/>
              <a:ea typeface="Calibri"/>
              <a:cs typeface="Calibri"/>
              <a:sym typeface="Calibri"/>
            </a:endParaRPr>
          </a:p>
          <a:p>
            <a:pPr algn="just">
              <a:buClr>
                <a:schemeClr val="dk1"/>
              </a:buClr>
              <a:buSzPts val="2200"/>
            </a:pPr>
            <a:r>
              <a:rPr lang="en-IN" sz="2400" dirty="0">
                <a:solidFill>
                  <a:schemeClr val="accent1"/>
                </a:solidFill>
                <a:latin typeface="Calibri"/>
                <a:cs typeface="Calibri"/>
              </a:rPr>
              <a:t>As the project depends on HMMs, it has quite the large scope.</a:t>
            </a:r>
          </a:p>
          <a:p>
            <a:pPr algn="just">
              <a:buClr>
                <a:schemeClr val="dk1"/>
              </a:buClr>
              <a:buSzPts val="2200"/>
            </a:pPr>
            <a:endParaRPr lang="en-IN" sz="2400" dirty="0">
              <a:solidFill>
                <a:schemeClr val="accent1"/>
              </a:solidFill>
              <a:latin typeface="Calibri"/>
              <a:cs typeface="Calibri"/>
            </a:endParaRPr>
          </a:p>
          <a:p>
            <a:pPr algn="just">
              <a:buClr>
                <a:schemeClr val="dk1"/>
              </a:buClr>
              <a:buSzPts val="2200"/>
            </a:pPr>
            <a:r>
              <a:rPr lang="en-IN" sz="2400" dirty="0">
                <a:solidFill>
                  <a:schemeClr val="accent1"/>
                </a:solidFill>
                <a:latin typeface="Calibri"/>
                <a:cs typeface="Calibri"/>
              </a:rPr>
              <a:t>Basically, HMMs are used in fields where the dataset or sequence is not immediately observable. Some other fields where HMMs have exceptional applications are Neuroscience, Cryptanalysis, Machine translation, Gene Prediction and Virus Detection. </a:t>
            </a:r>
          </a:p>
          <a:p>
            <a:pPr marL="0" marR="0" lvl="0" indent="0" algn="just" rtl="0">
              <a:lnSpc>
                <a:spcPct val="100000"/>
              </a:lnSpc>
              <a:spcBef>
                <a:spcPts val="0"/>
              </a:spcBef>
              <a:spcAft>
                <a:spcPts val="0"/>
              </a:spcAft>
              <a:buClr>
                <a:schemeClr val="dk1"/>
              </a:buClr>
              <a:buSzPts val="2200"/>
              <a:buFont typeface="Arial"/>
              <a:buNone/>
            </a:pPr>
            <a:endParaRPr lang="en-US" sz="2400" b="0" i="0" u="none" strike="noStrike" cap="none" dirty="0">
              <a:solidFill>
                <a:schemeClr val="accen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endParaRPr lang="en-US" sz="2400" dirty="0">
              <a:solidFill>
                <a:schemeClr val="accent1"/>
              </a:solidFill>
              <a:latin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267930" y="211619"/>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Application  and Uses</a:t>
            </a:r>
            <a:endParaRPr sz="14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182673" y="804621"/>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43"/>
          <p:cNvSpPr txBox="1"/>
          <p:nvPr/>
        </p:nvSpPr>
        <p:spPr>
          <a:xfrm>
            <a:off x="182673" y="226367"/>
            <a:ext cx="6477000" cy="461665"/>
          </a:xfrm>
          <a:prstGeom prst="rect">
            <a:avLst/>
          </a:prstGeom>
          <a:noFill/>
          <a:ln>
            <a:noFill/>
          </a:ln>
        </p:spPr>
        <p:txBody>
          <a:bodyPr spcFirstLastPara="1" wrap="square" lIns="91425" tIns="45700" rIns="91425" bIns="45700" anchor="t" anchorCtr="0">
            <a:spAutoFit/>
          </a:bodyPr>
          <a:lstStyle/>
          <a:p>
            <a:pPr marL="342891" marR="0" lvl="0" indent="-342891"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954E294A-3310-A143-88C4-6A9334810D36}"/>
              </a:ext>
            </a:extLst>
          </p:cNvPr>
          <p:cNvPicPr/>
          <p:nvPr/>
        </p:nvPicPr>
        <p:blipFill>
          <a:blip r:embed="rId3"/>
          <a:stretch>
            <a:fillRect/>
          </a:stretch>
        </p:blipFill>
        <p:spPr>
          <a:xfrm>
            <a:off x="3421173" y="1161214"/>
            <a:ext cx="5480789" cy="5337683"/>
          </a:xfrm>
          <a:prstGeom prst="rect">
            <a:avLst/>
          </a:prstGeom>
        </p:spPr>
      </p:pic>
    </p:spTree>
    <p:extLst>
      <p:ext uri="{BB962C8B-B14F-4D97-AF65-F5344CB8AC3E}">
        <p14:creationId xmlns:p14="http://schemas.microsoft.com/office/powerpoint/2010/main" val="3925375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241004" y="836876"/>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241004" y="1258083"/>
            <a:ext cx="6056557" cy="5459492"/>
          </a:xfrm>
          <a:prstGeom prst="rect">
            <a:avLst/>
          </a:prstGeom>
          <a:noFill/>
          <a:ln>
            <a:noFill/>
          </a:ln>
        </p:spPr>
        <p:txBody>
          <a:bodyPr spcFirstLastPara="1" wrap="square" lIns="91425" tIns="45700" rIns="91425" bIns="45700" anchor="t" anchorCtr="0">
            <a:noAutofit/>
          </a:bodyPr>
          <a:lstStyle/>
          <a:p>
            <a:pPr marL="54610" marR="474980" indent="457200">
              <a:lnSpc>
                <a:spcPct val="149000"/>
              </a:lnSpc>
              <a:spcAft>
                <a:spcPts val="705"/>
              </a:spcAft>
            </a:pP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Stock market data is downloaded via </a:t>
            </a:r>
            <a:r>
              <a:rPr lang="en-IN" sz="1800" dirty="0" err="1">
                <a:solidFill>
                  <a:schemeClr val="accent1">
                    <a:lumMod val="60000"/>
                    <a:lumOff val="40000"/>
                  </a:schemeClr>
                </a:solidFill>
                <a:effectLst/>
                <a:latin typeface="Times New Roman" panose="02020603050405020304" pitchFamily="18" charset="0"/>
                <a:ea typeface="Times New Roman" panose="02020603050405020304" pitchFamily="18" charset="0"/>
              </a:rPr>
              <a:t>pandas_datareader</a:t>
            </a:r>
            <a:r>
              <a:rPr lang="en-IN" sz="1800" dirty="0">
                <a:solidFill>
                  <a:schemeClr val="accent1">
                    <a:lumMod val="60000"/>
                    <a:lumOff val="40000"/>
                  </a:schemeClr>
                </a:solidFill>
                <a:effectLst/>
                <a:latin typeface="Times New Roman" panose="02020603050405020304" pitchFamily="18" charset="0"/>
                <a:ea typeface="Times New Roman" panose="02020603050405020304" pitchFamily="18" charset="0"/>
              </a:rPr>
              <a:t> and the data is split into training and testing datasets. The fractional changes for any given day (from open to close, high to open, open to low) in the training dataset are computed and stored in a NumPy array. These fractional changes can be seen as the observations for the HMM and are used to train the continuous HMM with hmm learns fit method. The model then predicts the closing price for each day in the training dataset, based on the given days opening price. This prediction is found by calculating the highest scoring potential outcome out of a predetermined set of outcomes (e.g., +0.001%, -0.001% etc.). </a:t>
            </a:r>
            <a:endParaRPr lang="en-IN" sz="1800" dirty="0">
              <a:solidFill>
                <a:schemeClr val="accent1">
                  <a:lumMod val="60000"/>
                  <a:lumOff val="40000"/>
                </a:schemeClr>
              </a:solidFill>
              <a:effectLst/>
              <a:latin typeface="Calibri" panose="020F0502020204030204" pitchFamily="34" charset="0"/>
              <a:ea typeface="Calibri" panose="020F0502020204030204" pitchFamily="34" charset="0"/>
            </a:endParaRPr>
          </a:p>
        </p:txBody>
      </p:sp>
      <p:sp>
        <p:nvSpPr>
          <p:cNvPr id="207" name="Google Shape;207;p45"/>
          <p:cNvSpPr txBox="1"/>
          <p:nvPr/>
        </p:nvSpPr>
        <p:spPr>
          <a:xfrm>
            <a:off x="-3434700" y="103825"/>
            <a:ext cx="10292700" cy="461700"/>
          </a:xfrm>
          <a:prstGeom prst="rect">
            <a:avLst/>
          </a:prstGeom>
          <a:noFill/>
          <a:ln>
            <a:noFill/>
          </a:ln>
        </p:spPr>
        <p:txBody>
          <a:bodyPr spcFirstLastPara="1" wrap="square" lIns="91425" tIns="45700" rIns="91425" bIns="45700" anchor="t" anchorCtr="0">
            <a:spAutoFit/>
          </a:bodyPr>
          <a:lstStyle/>
          <a:p>
            <a:pPr marL="4000491" marR="0" lvl="0" indent="-342891" rtl="0">
              <a:lnSpc>
                <a:spcPct val="100000"/>
              </a:lnSpc>
              <a:spcBef>
                <a:spcPts val="0"/>
              </a:spcBef>
              <a:spcAft>
                <a:spcPts val="0"/>
              </a:spcAft>
              <a:buClr>
                <a:srgbClr val="000000"/>
              </a:buClr>
              <a:buSzPts val="2400"/>
              <a:buFont typeface="Arial"/>
              <a:buNone/>
            </a:pPr>
            <a:r>
              <a:rPr lang="en-US" sz="2400" dirty="0">
                <a:solidFill>
                  <a:schemeClr val="accent1"/>
                </a:solidFill>
                <a:latin typeface="Calibri"/>
                <a:ea typeface="Calibri"/>
                <a:cs typeface="Calibri"/>
                <a:sym typeface="Calibri"/>
              </a:rPr>
              <a:t>Proposed Approach</a:t>
            </a:r>
            <a:endParaRPr sz="1400" b="0" i="0" u="none" strike="noStrike" cap="none" dirty="0">
              <a:solidFill>
                <a:schemeClr val="accen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1040F82-F255-E055-E61B-A8E17D4FF90E}"/>
              </a:ext>
            </a:extLst>
          </p:cNvPr>
          <p:cNvSpPr txBox="1"/>
          <p:nvPr/>
        </p:nvSpPr>
        <p:spPr>
          <a:xfrm>
            <a:off x="6096000" y="1410376"/>
            <a:ext cx="5653436" cy="5088188"/>
          </a:xfrm>
          <a:prstGeom prst="rect">
            <a:avLst/>
          </a:prstGeom>
          <a:noFill/>
        </p:spPr>
        <p:txBody>
          <a:bodyPr wrap="square" rtlCol="0">
            <a:spAutoFit/>
          </a:bodyPr>
          <a:lstStyle/>
          <a:p>
            <a:pPr marL="54610" marR="550545" indent="450850" algn="just">
              <a:lnSpc>
                <a:spcPct val="149000"/>
              </a:lnSpc>
              <a:spcAft>
                <a:spcPts val="690"/>
              </a:spcAft>
            </a:pPr>
            <a:r>
              <a:rPr lang="en-IN" sz="2000" dirty="0">
                <a:solidFill>
                  <a:schemeClr val="accent1">
                    <a:lumMod val="60000"/>
                    <a:lumOff val="40000"/>
                  </a:schemeClr>
                </a:solidFill>
                <a:effectLst/>
                <a:latin typeface="Times New Roman" panose="02020603050405020304" pitchFamily="18" charset="0"/>
                <a:ea typeface="Times New Roman" panose="02020603050405020304" pitchFamily="18" charset="0"/>
              </a:rPr>
              <a:t>All predictions as well as the actual close prices for the testing period are stored in an excel file and the Mean Squared Error between the two is printed out. The MSE is also included in the file name for future reference. Future days are predicted by feeding forward the prediction values. Unfortunately, at present there is no method in place to account for overnight/ weekend futures trading, and so for the future predictions the n+1 days open price is the same as the nth days closing price. </a:t>
            </a:r>
            <a:endParaRPr lang="en-IN" sz="2000" dirty="0">
              <a:solidFill>
                <a:schemeClr val="accent1">
                  <a:lumMod val="60000"/>
                  <a:lumOff val="40000"/>
                </a:schemeClr>
              </a:solidFill>
              <a:effectLst/>
              <a:latin typeface="Calibri" panose="020F0502020204030204" pitchFamily="34" charset="0"/>
              <a:ea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209654" y="1051464"/>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400535" y="98676"/>
            <a:ext cx="8694000" cy="646290"/>
          </a:xfrm>
          <a:prstGeom prst="rect">
            <a:avLst/>
          </a:prstGeom>
          <a:noFill/>
          <a:ln>
            <a:noFill/>
          </a:ln>
        </p:spPr>
        <p:txBody>
          <a:bodyPr spcFirstLastPara="1" wrap="square" lIns="91425" tIns="45700" rIns="91425" bIns="45700" anchor="t" anchorCtr="0">
            <a:spAutoFit/>
          </a:bodyPr>
          <a:lstStyle/>
          <a:p>
            <a:pPr marL="4000491" marR="0" lvl="0" indent="-342891" rtl="0">
              <a:lnSpc>
                <a:spcPct val="100000"/>
              </a:lnSpc>
              <a:spcBef>
                <a:spcPts val="0"/>
              </a:spcBef>
              <a:spcAft>
                <a:spcPts val="0"/>
              </a:spcAft>
              <a:buClr>
                <a:srgbClr val="000000"/>
              </a:buClr>
              <a:buSzPts val="2400"/>
              <a:buFont typeface="Arial"/>
              <a:buNone/>
            </a:pPr>
            <a:r>
              <a:rPr lang="en-US" sz="3600" b="0" i="0" u="none" strike="noStrike" cap="none" dirty="0">
                <a:solidFill>
                  <a:schemeClr val="accent1"/>
                </a:solidFill>
                <a:latin typeface="Calibri"/>
                <a:ea typeface="Calibri"/>
                <a:cs typeface="Calibri"/>
                <a:sym typeface="Calibri"/>
              </a:rPr>
              <a:t>Literature Survey</a:t>
            </a:r>
            <a:endParaRPr sz="20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1060218490"/>
              </p:ext>
            </p:extLst>
          </p:nvPr>
        </p:nvGraphicFramePr>
        <p:xfrm>
          <a:off x="516893" y="1394475"/>
          <a:ext cx="11158213" cy="5161342"/>
        </p:xfrm>
        <a:graphic>
          <a:graphicData uri="http://schemas.openxmlformats.org/drawingml/2006/table">
            <a:tbl>
              <a:tblPr firstRow="1" bandRow="1">
                <a:tableStyleId>{5C22544A-7EE6-4342-B048-85BDC9FD1C3A}</a:tableStyleId>
              </a:tblPr>
              <a:tblGrid>
                <a:gridCol w="2207033">
                  <a:extLst>
                    <a:ext uri="{9D8B030D-6E8A-4147-A177-3AD203B41FA5}">
                      <a16:colId xmlns:a16="http://schemas.microsoft.com/office/drawing/2014/main" val="1111254410"/>
                    </a:ext>
                  </a:extLst>
                </a:gridCol>
                <a:gridCol w="2330081">
                  <a:extLst>
                    <a:ext uri="{9D8B030D-6E8A-4147-A177-3AD203B41FA5}">
                      <a16:colId xmlns:a16="http://schemas.microsoft.com/office/drawing/2014/main" val="1968346851"/>
                    </a:ext>
                  </a:extLst>
                </a:gridCol>
                <a:gridCol w="2207033">
                  <a:extLst>
                    <a:ext uri="{9D8B030D-6E8A-4147-A177-3AD203B41FA5}">
                      <a16:colId xmlns:a16="http://schemas.microsoft.com/office/drawing/2014/main" val="798510908"/>
                    </a:ext>
                  </a:extLst>
                </a:gridCol>
                <a:gridCol w="2207033">
                  <a:extLst>
                    <a:ext uri="{9D8B030D-6E8A-4147-A177-3AD203B41FA5}">
                      <a16:colId xmlns:a16="http://schemas.microsoft.com/office/drawing/2014/main" val="3570415204"/>
                    </a:ext>
                  </a:extLst>
                </a:gridCol>
                <a:gridCol w="2207033">
                  <a:extLst>
                    <a:ext uri="{9D8B030D-6E8A-4147-A177-3AD203B41FA5}">
                      <a16:colId xmlns:a16="http://schemas.microsoft.com/office/drawing/2014/main" val="1399293989"/>
                    </a:ext>
                  </a:extLst>
                </a:gridCol>
              </a:tblGrid>
              <a:tr h="672394">
                <a:tc>
                  <a:txBody>
                    <a:bodyPr/>
                    <a:lstStyle/>
                    <a:p>
                      <a:r>
                        <a:rPr lang="en-US" sz="1800" dirty="0"/>
                        <a:t>Title of the paper</a:t>
                      </a:r>
                    </a:p>
                  </a:txBody>
                  <a:tcPr marL="113279" marR="113279" marT="56639" marB="56639"/>
                </a:tc>
                <a:tc>
                  <a:txBody>
                    <a:bodyPr/>
                    <a:lstStyle/>
                    <a:p>
                      <a:r>
                        <a:rPr lang="en-US" sz="1800" dirty="0"/>
                        <a:t>Year of Publication</a:t>
                      </a:r>
                    </a:p>
                  </a:txBody>
                  <a:tcPr marL="113279" marR="113279" marT="56639" marB="56639"/>
                </a:tc>
                <a:tc>
                  <a:txBody>
                    <a:bodyPr/>
                    <a:lstStyle/>
                    <a:p>
                      <a:r>
                        <a:rPr lang="en-US" sz="1800" dirty="0"/>
                        <a:t>Journal/Conference Name</a:t>
                      </a:r>
                    </a:p>
                  </a:txBody>
                  <a:tcPr marL="113279" marR="113279" marT="56639" marB="56639"/>
                </a:tc>
                <a:tc>
                  <a:txBody>
                    <a:bodyPr/>
                    <a:lstStyle/>
                    <a:p>
                      <a:r>
                        <a:rPr lang="en-US" sz="1800" dirty="0"/>
                        <a:t>Advantages</a:t>
                      </a:r>
                    </a:p>
                  </a:txBody>
                  <a:tcPr marL="113279" marR="113279" marT="56639" marB="56639"/>
                </a:tc>
                <a:tc>
                  <a:txBody>
                    <a:bodyPr/>
                    <a:lstStyle/>
                    <a:p>
                      <a:r>
                        <a:rPr lang="en-US" sz="1800" dirty="0"/>
                        <a:t>Limitations</a:t>
                      </a:r>
                    </a:p>
                  </a:txBody>
                  <a:tcPr marL="113279" marR="113279" marT="56639" marB="56639"/>
                </a:tc>
                <a:extLst>
                  <a:ext uri="{0D108BD9-81ED-4DB2-BD59-A6C34878D82A}">
                    <a16:rowId xmlns:a16="http://schemas.microsoft.com/office/drawing/2014/main" val="1424224"/>
                  </a:ext>
                </a:extLst>
              </a:tr>
              <a:tr h="134910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1" i="0" u="none" strike="noStrike" cap="none" dirty="0">
                          <a:solidFill>
                            <a:schemeClr val="dk1"/>
                          </a:solidFill>
                          <a:effectLst/>
                          <a:latin typeface="+mn-lt"/>
                          <a:ea typeface="+mn-ea"/>
                          <a:cs typeface="+mn-cs"/>
                          <a:sym typeface="Arial"/>
                        </a:rPr>
                        <a:t>An innovative neural network approach for stock market prediction </a:t>
                      </a:r>
                      <a:endParaRPr lang="en-IN" sz="1500" dirty="0"/>
                    </a:p>
                    <a:p>
                      <a:endParaRPr lang="en-US" sz="1800" dirty="0"/>
                    </a:p>
                  </a:txBody>
                  <a:tcPr marL="113279" marR="113279" marT="56639" marB="56639"/>
                </a:tc>
                <a:tc>
                  <a:txBody>
                    <a:bodyPr/>
                    <a:lstStyle/>
                    <a:p>
                      <a:r>
                        <a:rPr lang="en-US" sz="1800" dirty="0"/>
                        <a:t>2020</a:t>
                      </a:r>
                    </a:p>
                  </a:txBody>
                  <a:tcPr marL="113279" marR="113279" marT="56639" marB="56639"/>
                </a:tc>
                <a:tc>
                  <a:txBody>
                    <a:bodyPr/>
                    <a:lstStyle/>
                    <a:p>
                      <a:r>
                        <a:rPr lang="en-US" sz="1800" dirty="0"/>
                        <a:t>Springer/Crossmark</a:t>
                      </a:r>
                    </a:p>
                  </a:txBody>
                  <a:tcPr marL="113279" marR="113279" marT="56639" marB="56639"/>
                </a:tc>
                <a:tc>
                  <a:txBody>
                    <a:bodyPr/>
                    <a:lstStyle/>
                    <a:p>
                      <a:pPr marL="342900" indent="-342900">
                        <a:buFont typeface="Arial" panose="020B0604020202020204" pitchFamily="34" charset="0"/>
                        <a:buChar char="•"/>
                      </a:pPr>
                      <a:r>
                        <a:rPr lang="en-US" sz="1500" dirty="0"/>
                        <a:t>Methods are performing well on Shanghai Index.</a:t>
                      </a:r>
                    </a:p>
                  </a:txBody>
                  <a:tcPr marL="113279" marR="113279" marT="56639" marB="56639"/>
                </a:tc>
                <a:tc>
                  <a:txBody>
                    <a:bodyPr/>
                    <a:lstStyle/>
                    <a:p>
                      <a:pPr marL="342900" indent="-342900">
                        <a:buFont typeface="Arial" panose="020B0604020202020204" pitchFamily="34" charset="0"/>
                        <a:buChar char="•"/>
                      </a:pPr>
                      <a:r>
                        <a:rPr lang="en-US" sz="1500" dirty="0"/>
                        <a:t>Deficiencies in the input of historical data.</a:t>
                      </a:r>
                    </a:p>
                    <a:p>
                      <a:pPr marL="342900" indent="-342900">
                        <a:buFont typeface="Arial" panose="020B0604020202020204" pitchFamily="34" charset="0"/>
                        <a:buChar char="•"/>
                      </a:pPr>
                      <a:r>
                        <a:rPr lang="en-US" sz="1500" dirty="0"/>
                        <a:t>Stock Market news not fully utilized.</a:t>
                      </a:r>
                    </a:p>
                  </a:txBody>
                  <a:tcPr marL="113279" marR="113279" marT="56639" marB="56639"/>
                </a:tc>
                <a:extLst>
                  <a:ext uri="{0D108BD9-81ED-4DB2-BD59-A6C34878D82A}">
                    <a16:rowId xmlns:a16="http://schemas.microsoft.com/office/drawing/2014/main" val="847681876"/>
                  </a:ext>
                </a:extLst>
              </a:tr>
              <a:tr h="10990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1" i="0" u="none" strike="noStrike" cap="none" dirty="0">
                          <a:solidFill>
                            <a:schemeClr val="dk1"/>
                          </a:solidFill>
                          <a:effectLst/>
                          <a:latin typeface="+mn-lt"/>
                          <a:ea typeface="+mn-ea"/>
                          <a:cs typeface="+mn-cs"/>
                          <a:sym typeface="Arial"/>
                        </a:rPr>
                        <a:t>Deep Learning for Stock Market Prediction </a:t>
                      </a:r>
                      <a:endParaRPr lang="en-IN" sz="2300" dirty="0"/>
                    </a:p>
                    <a:p>
                      <a:endParaRPr lang="en-US" sz="1800" dirty="0"/>
                    </a:p>
                  </a:txBody>
                  <a:tcPr marL="113279" marR="113279" marT="56639" marB="56639"/>
                </a:tc>
                <a:tc>
                  <a:txBody>
                    <a:bodyPr/>
                    <a:lstStyle/>
                    <a:p>
                      <a:r>
                        <a:rPr lang="en-US" sz="1800" dirty="0"/>
                        <a:t>2020</a:t>
                      </a:r>
                    </a:p>
                  </a:txBody>
                  <a:tcPr marL="113279" marR="113279" marT="56639" marB="56639"/>
                </a:tc>
                <a:tc>
                  <a:txBody>
                    <a:bodyPr/>
                    <a:lstStyle/>
                    <a:p>
                      <a:r>
                        <a:rPr lang="en-US" sz="1800" dirty="0"/>
                        <a:t>Entropy</a:t>
                      </a:r>
                    </a:p>
                  </a:txBody>
                  <a:tcPr marL="113279" marR="113279" marT="56639" marB="56639"/>
                </a:tc>
                <a:tc>
                  <a:txBody>
                    <a:bodyPr/>
                    <a:lstStyle/>
                    <a:p>
                      <a:pPr marL="342900" indent="-342900">
                        <a:buFont typeface="Arial" panose="020B0604020202020204" pitchFamily="34" charset="0"/>
                        <a:buChar char="•"/>
                      </a:pPr>
                      <a:r>
                        <a:rPr lang="en-US" sz="1500" dirty="0"/>
                        <a:t>LSTM and HMM are the most accurate measures.</a:t>
                      </a:r>
                    </a:p>
                  </a:txBody>
                  <a:tcPr marL="113279" marR="113279" marT="56639" marB="56639"/>
                </a:tc>
                <a:tc>
                  <a:txBody>
                    <a:bodyPr/>
                    <a:lstStyle/>
                    <a:p>
                      <a:pPr marL="342900" indent="-342900">
                        <a:buFont typeface="Arial" panose="020B0604020202020204" pitchFamily="34" charset="0"/>
                        <a:buChar char="•"/>
                      </a:pPr>
                      <a:r>
                        <a:rPr lang="en-US" sz="1500" dirty="0"/>
                        <a:t>Chinese Stock Market not separable from Western Market.</a:t>
                      </a:r>
                    </a:p>
                  </a:txBody>
                  <a:tcPr marL="113279" marR="113279" marT="56639" marB="56639"/>
                </a:tc>
                <a:extLst>
                  <a:ext uri="{0D108BD9-81ED-4DB2-BD59-A6C34878D82A}">
                    <a16:rowId xmlns:a16="http://schemas.microsoft.com/office/drawing/2014/main" val="1763260453"/>
                  </a:ext>
                </a:extLst>
              </a:tr>
              <a:tr h="20407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500" b="1" i="0" u="none" strike="noStrike" cap="none" dirty="0">
                          <a:solidFill>
                            <a:schemeClr val="dk1"/>
                          </a:solidFill>
                          <a:effectLst/>
                          <a:latin typeface="+mn-lt"/>
                          <a:ea typeface="+mn-ea"/>
                          <a:cs typeface="+mn-cs"/>
                          <a:sym typeface="Arial"/>
                        </a:rPr>
                        <a:t>The applications of artificial neural networks, support vector machines, and long–short term memory for stock market prediction </a:t>
                      </a:r>
                    </a:p>
                    <a:p>
                      <a:endParaRPr lang="en-US" sz="1800" dirty="0"/>
                    </a:p>
                  </a:txBody>
                  <a:tcPr marL="113279" marR="113279" marT="56639" marB="56639"/>
                </a:tc>
                <a:tc>
                  <a:txBody>
                    <a:bodyPr/>
                    <a:lstStyle/>
                    <a:p>
                      <a:r>
                        <a:rPr lang="en-US" sz="1800" dirty="0"/>
                        <a:t>2022</a:t>
                      </a:r>
                    </a:p>
                  </a:txBody>
                  <a:tcPr marL="113279" marR="113279" marT="56639" marB="56639"/>
                </a:tc>
                <a:tc>
                  <a:txBody>
                    <a:bodyPr/>
                    <a:lstStyle/>
                    <a:p>
                      <a:r>
                        <a:rPr lang="en-US" sz="1800" dirty="0"/>
                        <a:t>Decision Analytics Journal</a:t>
                      </a:r>
                    </a:p>
                  </a:txBody>
                  <a:tcPr marL="113279" marR="113279" marT="56639" marB="56639"/>
                </a:tc>
                <a:tc>
                  <a:txBody>
                    <a:bodyPr/>
                    <a:lstStyle/>
                    <a:p>
                      <a:pPr marL="285750" indent="-285750">
                        <a:buFont typeface="Arial" panose="020B0604020202020204" pitchFamily="34" charset="0"/>
                        <a:buChar char="•"/>
                      </a:pPr>
                      <a:r>
                        <a:rPr lang="en-US" sz="1500" dirty="0"/>
                        <a:t>Highly Accurate for Result Prediction, Trend </a:t>
                      </a:r>
                      <a:r>
                        <a:rPr lang="en-US" sz="1500"/>
                        <a:t>Pattern Detection</a:t>
                      </a:r>
                      <a:r>
                        <a:rPr lang="en-US" sz="1500" dirty="0"/>
                        <a:t>.</a:t>
                      </a:r>
                    </a:p>
                  </a:txBody>
                  <a:tcPr marL="113279" marR="113279" marT="56639" marB="56639"/>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500" b="0" i="0" u="none" strike="noStrike" cap="none" dirty="0">
                          <a:solidFill>
                            <a:schemeClr val="dk1"/>
                          </a:solidFill>
                          <a:effectLst/>
                          <a:latin typeface="+mn-lt"/>
                          <a:ea typeface="+mn-ea"/>
                          <a:cs typeface="+mn-cs"/>
                          <a:sym typeface="Arial"/>
                        </a:rPr>
                        <a:t>Cannot yet relate with data-intensive, noisy, non-stationary, and unstructured and hidden relations.</a:t>
                      </a:r>
                      <a:endParaRPr lang="en-IN" sz="1500" dirty="0">
                        <a:effectLst/>
                      </a:endParaRPr>
                    </a:p>
                    <a:p>
                      <a:pPr marL="285750" indent="-285750">
                        <a:buFont typeface="Arial" panose="020B0604020202020204" pitchFamily="34" charset="0"/>
                        <a:buChar char="•"/>
                      </a:pPr>
                      <a:endParaRPr lang="en-US" sz="1800" dirty="0"/>
                    </a:p>
                  </a:txBody>
                  <a:tcPr marL="113279" marR="113279" marT="56639" marB="56639"/>
                </a:tc>
                <a:extLst>
                  <a:ext uri="{0D108BD9-81ED-4DB2-BD59-A6C34878D82A}">
                    <a16:rowId xmlns:a16="http://schemas.microsoft.com/office/drawing/2014/main" val="77588164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220393"/>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706496"/>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2543745423"/>
              </p:ext>
            </p:extLst>
          </p:nvPr>
        </p:nvGraphicFramePr>
        <p:xfrm>
          <a:off x="167148" y="1472579"/>
          <a:ext cx="11956025" cy="5161087"/>
        </p:xfrm>
        <a:graphic>
          <a:graphicData uri="http://schemas.openxmlformats.org/drawingml/2006/table">
            <a:tbl>
              <a:tblPr firstRow="1" bandRow="1">
                <a:tableStyleId>{5C22544A-7EE6-4342-B048-85BDC9FD1C3A}</a:tableStyleId>
              </a:tblPr>
              <a:tblGrid>
                <a:gridCol w="2058924">
                  <a:extLst>
                    <a:ext uri="{9D8B030D-6E8A-4147-A177-3AD203B41FA5}">
                      <a16:colId xmlns:a16="http://schemas.microsoft.com/office/drawing/2014/main" val="1111254410"/>
                    </a:ext>
                  </a:extLst>
                </a:gridCol>
                <a:gridCol w="1804104">
                  <a:extLst>
                    <a:ext uri="{9D8B030D-6E8A-4147-A177-3AD203B41FA5}">
                      <a16:colId xmlns:a16="http://schemas.microsoft.com/office/drawing/2014/main" val="1968346851"/>
                    </a:ext>
                  </a:extLst>
                </a:gridCol>
                <a:gridCol w="1824491">
                  <a:extLst>
                    <a:ext uri="{9D8B030D-6E8A-4147-A177-3AD203B41FA5}">
                      <a16:colId xmlns:a16="http://schemas.microsoft.com/office/drawing/2014/main" val="798510908"/>
                    </a:ext>
                  </a:extLst>
                </a:gridCol>
                <a:gridCol w="2925302">
                  <a:extLst>
                    <a:ext uri="{9D8B030D-6E8A-4147-A177-3AD203B41FA5}">
                      <a16:colId xmlns:a16="http://schemas.microsoft.com/office/drawing/2014/main" val="3570415204"/>
                    </a:ext>
                  </a:extLst>
                </a:gridCol>
                <a:gridCol w="3343204">
                  <a:extLst>
                    <a:ext uri="{9D8B030D-6E8A-4147-A177-3AD203B41FA5}">
                      <a16:colId xmlns:a16="http://schemas.microsoft.com/office/drawing/2014/main" val="1399293989"/>
                    </a:ext>
                  </a:extLst>
                </a:gridCol>
              </a:tblGrid>
              <a:tr h="456598">
                <a:tc>
                  <a:txBody>
                    <a:bodyPr/>
                    <a:lstStyle/>
                    <a:p>
                      <a:r>
                        <a:rPr lang="en-US" sz="1200" dirty="0"/>
                        <a:t>Title of the paper</a:t>
                      </a:r>
                    </a:p>
                  </a:txBody>
                  <a:tcPr/>
                </a:tc>
                <a:tc>
                  <a:txBody>
                    <a:bodyPr/>
                    <a:lstStyle/>
                    <a:p>
                      <a:r>
                        <a:rPr lang="en-US" sz="1200" dirty="0"/>
                        <a:t>Year of Publication</a:t>
                      </a:r>
                    </a:p>
                  </a:txBody>
                  <a:tcPr/>
                </a:tc>
                <a:tc>
                  <a:txBody>
                    <a:bodyPr/>
                    <a:lstStyle/>
                    <a:p>
                      <a:r>
                        <a:rPr lang="en-US" sz="1200" dirty="0"/>
                        <a:t>Journal/Conference Name</a:t>
                      </a:r>
                    </a:p>
                  </a:txBody>
                  <a:tcPr/>
                </a:tc>
                <a:tc>
                  <a:txBody>
                    <a:bodyPr/>
                    <a:lstStyle/>
                    <a:p>
                      <a:r>
                        <a:rPr lang="en-US" sz="1200" dirty="0"/>
                        <a:t>Advantages</a:t>
                      </a:r>
                    </a:p>
                  </a:txBody>
                  <a:tcPr/>
                </a:tc>
                <a:tc>
                  <a:txBody>
                    <a:bodyPr/>
                    <a:lstStyle/>
                    <a:p>
                      <a:r>
                        <a:rPr lang="en-US" sz="1200" dirty="0"/>
                        <a:t>Limitations</a:t>
                      </a:r>
                    </a:p>
                  </a:txBody>
                  <a:tcPr/>
                </a:tc>
                <a:extLst>
                  <a:ext uri="{0D108BD9-81ED-4DB2-BD59-A6C34878D82A}">
                    <a16:rowId xmlns:a16="http://schemas.microsoft.com/office/drawing/2014/main" val="1424224"/>
                  </a:ext>
                </a:extLst>
              </a:tr>
              <a:tr h="1139293">
                <a:tc>
                  <a:txBody>
                    <a:bodyPr/>
                    <a:lstStyle/>
                    <a:p>
                      <a:r>
                        <a:rPr lang="en-US" sz="1200" dirty="0"/>
                        <a:t>Stock Market Prediction Using Hidden Markov Models</a:t>
                      </a:r>
                    </a:p>
                  </a:txBody>
                  <a:tcPr/>
                </a:tc>
                <a:tc>
                  <a:txBody>
                    <a:bodyPr/>
                    <a:lstStyle/>
                    <a:p>
                      <a:r>
                        <a:rPr lang="en-US" sz="1200" dirty="0"/>
                        <a:t>2012</a:t>
                      </a:r>
                    </a:p>
                  </a:txBody>
                  <a:tcPr/>
                </a:tc>
                <a:tc>
                  <a:txBody>
                    <a:bodyPr/>
                    <a:lstStyle/>
                    <a:p>
                      <a:r>
                        <a:rPr lang="en-US" sz="1200" dirty="0"/>
                        <a:t>IEEE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effectLst/>
                          <a:latin typeface="+mn-lt"/>
                          <a:ea typeface="+mn-ea"/>
                          <a:cs typeface="+mn-cs"/>
                          <a:sym typeface="Arial"/>
                        </a:rPr>
                        <a:t>The approach was compared to HMM-fuzzy model, ARIMA and ANN for stock forecasting. The MAP-HMM model outperforms others for Apple Inc. and IBM Corporation, and has comparable performance for Dell Inc. </a:t>
                      </a:r>
                    </a:p>
                  </a:txBody>
                  <a:tcPr/>
                </a:tc>
                <a:tc>
                  <a:txBody>
                    <a:bodyPr/>
                    <a:lstStyle/>
                    <a:p>
                      <a:pPr lvl="0"/>
                      <a:r>
                        <a:rPr lang="en-IN" sz="1200" b="0" i="0" u="none" strike="noStrike" cap="none" dirty="0">
                          <a:solidFill>
                            <a:schemeClr val="dk1"/>
                          </a:solidFill>
                          <a:effectLst/>
                          <a:latin typeface="+mn-lt"/>
                          <a:ea typeface="+mn-ea"/>
                          <a:cs typeface="+mn-cs"/>
                          <a:sym typeface="Arial"/>
                        </a:rPr>
                        <a:t>We assume that the model for one particular stock is independent of the other stocks in the market, however in reality these stocks are heavily correlated to each other and, to some extent, to stocks in other markets too</a:t>
                      </a:r>
                    </a:p>
                  </a:txBody>
                  <a:tcPr/>
                </a:tc>
                <a:extLst>
                  <a:ext uri="{0D108BD9-81ED-4DB2-BD59-A6C34878D82A}">
                    <a16:rowId xmlns:a16="http://schemas.microsoft.com/office/drawing/2014/main" val="847681876"/>
                  </a:ext>
                </a:extLst>
              </a:tr>
              <a:tr h="139258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i="0" u="none" strike="noStrike" cap="none" dirty="0">
                          <a:solidFill>
                            <a:schemeClr val="dk1"/>
                          </a:solidFill>
                          <a:effectLst/>
                          <a:latin typeface="+mn-lt"/>
                          <a:ea typeface="+mn-ea"/>
                          <a:cs typeface="+mn-cs"/>
                          <a:sym typeface="Arial"/>
                        </a:rPr>
                        <a:t>Stock Forecasting using Hidden Markov Processes</a:t>
                      </a:r>
                    </a:p>
                    <a:p>
                      <a:endParaRPr lang="en-US" sz="1200" dirty="0"/>
                    </a:p>
                  </a:txBody>
                  <a:tcPr/>
                </a:tc>
                <a:tc>
                  <a:txBody>
                    <a:bodyPr/>
                    <a:lstStyle/>
                    <a:p>
                      <a:r>
                        <a:rPr lang="en-US" sz="1200" dirty="0"/>
                        <a:t>2009</a:t>
                      </a:r>
                    </a:p>
                  </a:txBody>
                  <a:tcPr/>
                </a:tc>
                <a:tc>
                  <a:txBody>
                    <a:bodyPr/>
                    <a:lstStyle/>
                    <a:p>
                      <a:r>
                        <a:rPr lang="en-US" sz="1200" dirty="0"/>
                        <a:t>Stanford</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effectLst/>
                          <a:latin typeface="+mn-lt"/>
                          <a:ea typeface="+mn-ea"/>
                          <a:cs typeface="+mn-cs"/>
                          <a:sym typeface="Arial"/>
                        </a:rPr>
                        <a:t>Use of double HMM which runs the Markov Chain of the economic states separately, which gives model more degree of freedom. As a result, we can verify that the Double HMM can predict better than the Single HMM and its transition matrix verifies the effectiveness of Double HMM.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effectLst/>
                          <a:latin typeface="+mn-lt"/>
                          <a:ea typeface="+mn-ea"/>
                          <a:cs typeface="+mn-cs"/>
                          <a:sym typeface="Arial"/>
                        </a:rPr>
                        <a:t>Double HMM performs better than the Single HMM when the number of states is the same. Also, 3 states case performs better than the case of 5 states. This is possible because larger number of states is generating fine many states which cause higher peaks and this leads poor predictability</a:t>
                      </a:r>
                    </a:p>
                  </a:txBody>
                  <a:tcPr/>
                </a:tc>
                <a:extLst>
                  <a:ext uri="{0D108BD9-81ED-4DB2-BD59-A6C34878D82A}">
                    <a16:rowId xmlns:a16="http://schemas.microsoft.com/office/drawing/2014/main" val="2424476626"/>
                  </a:ext>
                </a:extLst>
              </a:tr>
              <a:tr h="1960687">
                <a:tc>
                  <a:txBody>
                    <a:bodyPr/>
                    <a:lstStyle/>
                    <a:p>
                      <a:r>
                        <a:rPr lang="en-IN" sz="1200" dirty="0"/>
                        <a:t>Stock Market Trend Analysis Using Hidden Markov Models </a:t>
                      </a:r>
                      <a:endParaRPr lang="en-US" sz="1200" dirty="0"/>
                    </a:p>
                  </a:txBody>
                  <a:tcPr/>
                </a:tc>
                <a:tc>
                  <a:txBody>
                    <a:bodyPr/>
                    <a:lstStyle/>
                    <a:p>
                      <a:r>
                        <a:rPr lang="en-US" sz="1200" dirty="0"/>
                        <a:t>2013</a:t>
                      </a:r>
                    </a:p>
                  </a:txBody>
                  <a:tcPr/>
                </a:tc>
                <a:tc>
                  <a:txBody>
                    <a:bodyPr/>
                    <a:lstStyle/>
                    <a:p>
                      <a:r>
                        <a:rPr lang="en-IN" sz="1200" b="0" i="0" u="none" strike="noStrike" cap="none" dirty="0">
                          <a:solidFill>
                            <a:schemeClr val="dk1"/>
                          </a:solidFill>
                          <a:effectLst/>
                          <a:latin typeface="+mn-lt"/>
                          <a:ea typeface="+mn-ea"/>
                          <a:cs typeface="+mn-cs"/>
                          <a:sym typeface="Arial"/>
                        </a:rPr>
                        <a:t>arXiv.org</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200" b="0" i="0" u="none" strike="noStrike" cap="none" dirty="0">
                          <a:solidFill>
                            <a:schemeClr val="dk1"/>
                          </a:solidFill>
                          <a:effectLst/>
                          <a:latin typeface="+mn-lt"/>
                          <a:ea typeface="+mn-ea"/>
                          <a:cs typeface="+mn-cs"/>
                          <a:sym typeface="Arial"/>
                        </a:rPr>
                        <a:t>It is observed that at any point of time over years, if the stock market behaviour pattern is the same then we can observe the same steady state probability values as obtained in one day difference of close value, which clearly determines the behavioural pattern of the stock market.</a:t>
                      </a:r>
                    </a:p>
                  </a:txBody>
                  <a:tcPr/>
                </a:tc>
                <a:tc>
                  <a:txBody>
                    <a:bodyPr/>
                    <a:lstStyle/>
                    <a:p>
                      <a:pPr lvl="0"/>
                      <a:r>
                        <a:rPr lang="en-IN" sz="1200" b="0" i="0" u="none" strike="noStrike" cap="none" dirty="0">
                          <a:solidFill>
                            <a:schemeClr val="dk1"/>
                          </a:solidFill>
                          <a:effectLst/>
                          <a:latin typeface="+mn-lt"/>
                          <a:ea typeface="+mn-ea"/>
                          <a:cs typeface="+mn-cs"/>
                          <a:sym typeface="Arial"/>
                        </a:rPr>
                        <a:t>The main problems of HMM are: Evaluation, Decoding, and Learning which are relatively difficult to solve with general approaches and have to be solved with approaches such as Forward Backward Algorithm, Viterbi Algorithm and </a:t>
                      </a:r>
                      <a:r>
                        <a:rPr lang="en-IN" sz="1200" b="0" i="0" u="none" strike="noStrike" cap="none" dirty="0" err="1">
                          <a:solidFill>
                            <a:schemeClr val="dk1"/>
                          </a:solidFill>
                          <a:effectLst/>
                          <a:latin typeface="+mn-lt"/>
                          <a:ea typeface="+mn-ea"/>
                          <a:cs typeface="+mn-cs"/>
                          <a:sym typeface="Arial"/>
                        </a:rPr>
                        <a:t>Buaum</a:t>
                      </a:r>
                      <a:r>
                        <a:rPr lang="en-IN" sz="1200" b="0" i="0" u="none" strike="noStrike" cap="none" dirty="0">
                          <a:solidFill>
                            <a:schemeClr val="dk1"/>
                          </a:solidFill>
                          <a:effectLst/>
                          <a:latin typeface="+mn-lt"/>
                          <a:ea typeface="+mn-ea"/>
                          <a:cs typeface="+mn-cs"/>
                          <a:sym typeface="Arial"/>
                        </a:rPr>
                        <a:t> Welch algorithm which is considered as the traditional method for training HMM.</a:t>
                      </a:r>
                    </a:p>
                  </a:txBody>
                  <a:tcPr/>
                </a:tc>
                <a:extLst>
                  <a:ext uri="{0D108BD9-81ED-4DB2-BD59-A6C34878D82A}">
                    <a16:rowId xmlns:a16="http://schemas.microsoft.com/office/drawing/2014/main" val="1468419853"/>
                  </a:ext>
                </a:extLst>
              </a:tr>
            </a:tbl>
          </a:graphicData>
        </a:graphic>
      </p:graphicFrame>
    </p:spTree>
    <p:extLst>
      <p:ext uri="{BB962C8B-B14F-4D97-AF65-F5344CB8AC3E}">
        <p14:creationId xmlns:p14="http://schemas.microsoft.com/office/powerpoint/2010/main" val="171264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dirty="0">
              <a:solidFill>
                <a:schemeClr val="accent1"/>
              </a:solidFill>
              <a:latin typeface="Calibri"/>
              <a:ea typeface="Calibri"/>
              <a:cs typeface="Calibri"/>
              <a:sym typeface="Calibri"/>
            </a:endParaRPr>
          </a:p>
        </p:txBody>
      </p:sp>
      <p:sp>
        <p:nvSpPr>
          <p:cNvPr id="199" name="Google Shape;199;p44"/>
          <p:cNvSpPr txBox="1"/>
          <p:nvPr/>
        </p:nvSpPr>
        <p:spPr>
          <a:xfrm>
            <a:off x="3934025" y="1119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2624679187"/>
              </p:ext>
            </p:extLst>
          </p:nvPr>
        </p:nvGraphicFramePr>
        <p:xfrm>
          <a:off x="491613" y="321354"/>
          <a:ext cx="11434916" cy="6339840"/>
        </p:xfrm>
        <a:graphic>
          <a:graphicData uri="http://schemas.openxmlformats.org/drawingml/2006/table">
            <a:tbl>
              <a:tblPr firstRow="1" bandRow="1">
                <a:tableStyleId>{5C22544A-7EE6-4342-B048-85BDC9FD1C3A}</a:tableStyleId>
              </a:tblPr>
              <a:tblGrid>
                <a:gridCol w="2084439">
                  <a:extLst>
                    <a:ext uri="{9D8B030D-6E8A-4147-A177-3AD203B41FA5}">
                      <a16:colId xmlns:a16="http://schemas.microsoft.com/office/drawing/2014/main" val="1111254410"/>
                    </a:ext>
                  </a:extLst>
                </a:gridCol>
                <a:gridCol w="1858296">
                  <a:extLst>
                    <a:ext uri="{9D8B030D-6E8A-4147-A177-3AD203B41FA5}">
                      <a16:colId xmlns:a16="http://schemas.microsoft.com/office/drawing/2014/main" val="1968346851"/>
                    </a:ext>
                  </a:extLst>
                </a:gridCol>
                <a:gridCol w="2261420">
                  <a:extLst>
                    <a:ext uri="{9D8B030D-6E8A-4147-A177-3AD203B41FA5}">
                      <a16:colId xmlns:a16="http://schemas.microsoft.com/office/drawing/2014/main" val="798510908"/>
                    </a:ext>
                  </a:extLst>
                </a:gridCol>
                <a:gridCol w="2589817">
                  <a:extLst>
                    <a:ext uri="{9D8B030D-6E8A-4147-A177-3AD203B41FA5}">
                      <a16:colId xmlns:a16="http://schemas.microsoft.com/office/drawing/2014/main" val="3570415204"/>
                    </a:ext>
                  </a:extLst>
                </a:gridCol>
                <a:gridCol w="2640944">
                  <a:extLst>
                    <a:ext uri="{9D8B030D-6E8A-4147-A177-3AD203B41FA5}">
                      <a16:colId xmlns:a16="http://schemas.microsoft.com/office/drawing/2014/main" val="1399293989"/>
                    </a:ext>
                  </a:extLst>
                </a:gridCol>
              </a:tblGrid>
              <a:tr h="501445">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dirty="0"/>
                        <a:t>Advantages</a:t>
                      </a:r>
                    </a:p>
                  </a:txBody>
                  <a:tcPr/>
                </a:tc>
                <a:tc>
                  <a:txBody>
                    <a:bodyPr/>
                    <a:lstStyle/>
                    <a:p>
                      <a:r>
                        <a:rPr lang="en-US" dirty="0"/>
                        <a:t>Limitations</a:t>
                      </a:r>
                    </a:p>
                  </a:txBody>
                  <a:tcPr/>
                </a:tc>
                <a:extLst>
                  <a:ext uri="{0D108BD9-81ED-4DB2-BD59-A6C34878D82A}">
                    <a16:rowId xmlns:a16="http://schemas.microsoft.com/office/drawing/2014/main" val="1424224"/>
                  </a:ext>
                </a:extLst>
              </a:tr>
              <a:tr h="1458085">
                <a:tc>
                  <a:txBody>
                    <a:bodyPr/>
                    <a:lstStyle/>
                    <a:p>
                      <a:pPr algn="l"/>
                      <a:r>
                        <a:rPr lang="en-US" sz="2000" b="1" dirty="0"/>
                        <a:t>A Study of Hidden Markov Model </a:t>
                      </a:r>
                    </a:p>
                  </a:txBody>
                  <a:tcPr/>
                </a:tc>
                <a:tc>
                  <a:txBody>
                    <a:bodyPr/>
                    <a:lstStyle/>
                    <a:p>
                      <a:pPr algn="ctr"/>
                      <a:r>
                        <a:rPr lang="en-US" sz="2000" dirty="0"/>
                        <a:t>2004</a:t>
                      </a:r>
                    </a:p>
                  </a:txBody>
                  <a:tcPr/>
                </a:tc>
                <a:tc>
                  <a:txBody>
                    <a:bodyPr/>
                    <a:lstStyle/>
                    <a:p>
                      <a:r>
                        <a:rPr lang="en-US" dirty="0"/>
                        <a:t>TRACE:</a:t>
                      </a:r>
                    </a:p>
                    <a:p>
                      <a:r>
                        <a:rPr lang="en-US" sz="1400" b="1" i="0" u="none" strike="noStrike" cap="none" dirty="0">
                          <a:solidFill>
                            <a:schemeClr val="dk1"/>
                          </a:solidFill>
                          <a:effectLst/>
                          <a:latin typeface="+mn-lt"/>
                          <a:ea typeface="+mn-ea"/>
                          <a:cs typeface="+mn-cs"/>
                          <a:sym typeface="Arial"/>
                        </a:rPr>
                        <a:t>Tennessee Research and Creative Exchange </a:t>
                      </a:r>
                      <a:endParaRPr lang="en-US" dirty="0"/>
                    </a:p>
                  </a:txBody>
                  <a:tcPr/>
                </a:tc>
                <a:tc>
                  <a:txBody>
                    <a:bodyPr/>
                    <a:lstStyle/>
                    <a:p>
                      <a:r>
                        <a:rPr lang="en-US" sz="1400" dirty="0"/>
                        <a:t>When looking more closely at the predictions of the HMM and its fractal dimension, it can be concluded that the HMM is able to capture the chaotic</a:t>
                      </a:r>
                    </a:p>
                    <a:p>
                      <a:r>
                        <a:rPr lang="en-US" sz="1400" dirty="0"/>
                        <a:t>characteristics of the time-series.</a:t>
                      </a:r>
                    </a:p>
                  </a:txBody>
                  <a:tcPr/>
                </a:tc>
                <a:tc>
                  <a:txBody>
                    <a:bodyPr/>
                    <a:lstStyle/>
                    <a:p>
                      <a:r>
                        <a:rPr lang="en-US" dirty="0"/>
                        <a:t>It can be observed that</a:t>
                      </a:r>
                    </a:p>
                    <a:p>
                      <a:r>
                        <a:rPr lang="en-US" dirty="0"/>
                        <a:t>when the stock is worth the least, the predicted price is relatively too volatile. This might be due to the smaller size of training data.</a:t>
                      </a:r>
                    </a:p>
                  </a:txBody>
                  <a:tcPr/>
                </a:tc>
                <a:extLst>
                  <a:ext uri="{0D108BD9-81ED-4DB2-BD59-A6C34878D82A}">
                    <a16:rowId xmlns:a16="http://schemas.microsoft.com/office/drawing/2014/main" val="847681876"/>
                  </a:ext>
                </a:extLst>
              </a:tr>
              <a:tr h="1043532">
                <a:tc>
                  <a:txBody>
                    <a:bodyPr/>
                    <a:lstStyle/>
                    <a:p>
                      <a:r>
                        <a:rPr lang="en-US" b="1" dirty="0"/>
                        <a:t>Stock prediction using a Hidden Markov Model</a:t>
                      </a:r>
                    </a:p>
                    <a:p>
                      <a:r>
                        <a:rPr lang="en-US" b="1" dirty="0"/>
                        <a:t>versus a Long Short-Term Memory</a:t>
                      </a:r>
                    </a:p>
                  </a:txBody>
                  <a:tcPr/>
                </a:tc>
                <a:tc>
                  <a:txBody>
                    <a:bodyPr/>
                    <a:lstStyle/>
                    <a:p>
                      <a:pPr algn="ctr"/>
                      <a:r>
                        <a:rPr lang="en-US" sz="2000" dirty="0"/>
                        <a:t>2019</a:t>
                      </a:r>
                    </a:p>
                  </a:txBody>
                  <a:tcPr/>
                </a:tc>
                <a:tc>
                  <a:txBody>
                    <a:bodyPr/>
                    <a:lstStyle/>
                    <a:p>
                      <a:r>
                        <a:rPr lang="en-US" dirty="0"/>
                        <a:t>University of Groningen</a:t>
                      </a:r>
                    </a:p>
                  </a:txBody>
                  <a:tcPr/>
                </a:tc>
                <a:tc>
                  <a:txBody>
                    <a:bodyPr/>
                    <a:lstStyle/>
                    <a:p>
                      <a:r>
                        <a:rPr lang="en-US" dirty="0"/>
                        <a:t>When looking at the results it can be observed that the HMM had a better performance compared to the LSTM. The</a:t>
                      </a:r>
                    </a:p>
                    <a:p>
                      <a:r>
                        <a:rPr lang="en-US" dirty="0"/>
                        <a:t>MAPE and the RMSE for the prediction of the</a:t>
                      </a:r>
                    </a:p>
                    <a:p>
                      <a:r>
                        <a:rPr lang="en-US" dirty="0"/>
                        <a:t>HMM was lower than  LSTM. </a:t>
                      </a:r>
                    </a:p>
                  </a:txBody>
                  <a:tcPr/>
                </a:tc>
                <a:tc>
                  <a:txBody>
                    <a:bodyPr/>
                    <a:lstStyle/>
                    <a:p>
                      <a:r>
                        <a:rPr lang="en-US" dirty="0"/>
                        <a:t>However, it only predicted the correct direction of the price 50% of the time, which is not better than random guess. This also goes for the LSTM, which predicts the price direction correct 51% of the time. </a:t>
                      </a:r>
                    </a:p>
                  </a:txBody>
                  <a:tcPr/>
                </a:tc>
                <a:extLst>
                  <a:ext uri="{0D108BD9-81ED-4DB2-BD59-A6C34878D82A}">
                    <a16:rowId xmlns:a16="http://schemas.microsoft.com/office/drawing/2014/main" val="1240578425"/>
                  </a:ext>
                </a:extLst>
              </a:tr>
              <a:tr h="1928267">
                <a:tc>
                  <a:txBody>
                    <a:bodyPr/>
                    <a:lstStyle/>
                    <a:p>
                      <a:endParaRPr lang="en-US" b="1" dirty="0"/>
                    </a:p>
                    <a:p>
                      <a:r>
                        <a:rPr lang="en-US" b="1" dirty="0"/>
                        <a:t>Algorithmic Trading Based on</a:t>
                      </a:r>
                    </a:p>
                    <a:p>
                      <a:r>
                        <a:rPr lang="en-US" b="1" dirty="0"/>
                        <a:t>Hidden Markov Models</a:t>
                      </a:r>
                    </a:p>
                  </a:txBody>
                  <a:tcPr/>
                </a:tc>
                <a:tc>
                  <a:txBody>
                    <a:bodyPr/>
                    <a:lstStyle/>
                    <a:p>
                      <a:pPr algn="ctr"/>
                      <a:r>
                        <a:rPr lang="en-US" sz="2000" b="0" dirty="0"/>
                        <a:t>2016</a:t>
                      </a:r>
                    </a:p>
                  </a:txBody>
                  <a:tcPr/>
                </a:tc>
                <a:tc>
                  <a:txBody>
                    <a:bodyPr/>
                    <a:lstStyle/>
                    <a:p>
                      <a:endParaRPr lang="en-US" dirty="0"/>
                    </a:p>
                    <a:p>
                      <a:pPr algn="ctr"/>
                      <a:r>
                        <a:rPr lang="en-US" sz="1400" b="0" dirty="0"/>
                        <a:t>University of </a:t>
                      </a:r>
                      <a:r>
                        <a:rPr lang="en-US" sz="1400" b="0" dirty="0" err="1"/>
                        <a:t>GothenBerg</a:t>
                      </a:r>
                      <a:endParaRPr lang="en-US" sz="1400" b="0" dirty="0"/>
                    </a:p>
                  </a:txBody>
                  <a:tcPr/>
                </a:tc>
                <a:tc>
                  <a:txBody>
                    <a:bodyPr/>
                    <a:lstStyle/>
                    <a:p>
                      <a:r>
                        <a:rPr lang="en-US" dirty="0"/>
                        <a:t>The static and the dynamic HMM trading algorithms can earn risk-adjusted excess</a:t>
                      </a:r>
                    </a:p>
                    <a:p>
                      <a:r>
                        <a:rPr lang="en-US" dirty="0"/>
                        <a:t>return during limited time frames. An important aspect to consider is that HMMs depend on patterns in historical data that can be found again in future data.</a:t>
                      </a:r>
                    </a:p>
                  </a:txBody>
                  <a:tcPr/>
                </a:tc>
                <a:tc>
                  <a:txBody>
                    <a:bodyPr/>
                    <a:lstStyle/>
                    <a:p>
                      <a:r>
                        <a:rPr lang="en-US" dirty="0"/>
                        <a:t>It could not be concluded that the type of HMMs used in this study could perform</a:t>
                      </a:r>
                    </a:p>
                    <a:p>
                      <a:r>
                        <a:rPr lang="en-US" dirty="0"/>
                        <a:t>better than random guesses of future price movements of OMXS30. Furthermore, it could not be concluded that the two trading algorithms developed in the study could generate risk-adjusted returns over time.</a:t>
                      </a:r>
                    </a:p>
                  </a:txBody>
                  <a:tcPr/>
                </a:tc>
                <a:extLst>
                  <a:ext uri="{0D108BD9-81ED-4DB2-BD59-A6C34878D82A}">
                    <a16:rowId xmlns:a16="http://schemas.microsoft.com/office/drawing/2014/main" val="905169866"/>
                  </a:ext>
                </a:extLst>
              </a:tr>
            </a:tbl>
          </a:graphicData>
        </a:graphic>
      </p:graphicFrame>
    </p:spTree>
    <p:extLst>
      <p:ext uri="{BB962C8B-B14F-4D97-AF65-F5344CB8AC3E}">
        <p14:creationId xmlns:p14="http://schemas.microsoft.com/office/powerpoint/2010/main" val="45634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294167" y="953748"/>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989103" y="1903925"/>
            <a:ext cx="9601200" cy="4619400"/>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00000"/>
              </a:lnSpc>
              <a:spcBef>
                <a:spcPts val="0"/>
              </a:spcBef>
              <a:spcAft>
                <a:spcPts val="0"/>
              </a:spcAft>
              <a:buClr>
                <a:schemeClr val="accent1"/>
              </a:buClr>
              <a:buSzPts val="2400"/>
              <a:buFont typeface="Calibri"/>
              <a:buChar char="●"/>
            </a:pPr>
            <a:endParaRPr lang="en-IN" sz="2400" dirty="0">
              <a:solidFill>
                <a:schemeClr val="accent1"/>
              </a:solidFill>
              <a:latin typeface="Calibri"/>
              <a:ea typeface="Calibri"/>
              <a:cs typeface="Calibri"/>
              <a:sym typeface="Calibri"/>
            </a:endParaRPr>
          </a:p>
        </p:txBody>
      </p:sp>
      <p:sp>
        <p:nvSpPr>
          <p:cNvPr id="207" name="Google Shape;207;p45"/>
          <p:cNvSpPr txBox="1"/>
          <p:nvPr/>
        </p:nvSpPr>
        <p:spPr>
          <a:xfrm>
            <a:off x="-3434700" y="123517"/>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Results and Discussion</a:t>
            </a:r>
            <a:endParaRPr sz="1400" b="0" i="0" u="none" strike="noStrike" cap="none" dirty="0">
              <a:solidFill>
                <a:schemeClr val="accent1"/>
              </a:solidFill>
              <a:latin typeface="Calibri"/>
              <a:ea typeface="Calibri"/>
              <a:cs typeface="Calibri"/>
              <a:sym typeface="Calibri"/>
            </a:endParaRPr>
          </a:p>
        </p:txBody>
      </p:sp>
      <p:pic>
        <p:nvPicPr>
          <p:cNvPr id="3" name="Picture 2" descr="Chart, line chart, histogram&#10;&#10;Description automatically generated">
            <a:extLst>
              <a:ext uri="{FF2B5EF4-FFF2-40B4-BE49-F238E27FC236}">
                <a16:creationId xmlns:a16="http://schemas.microsoft.com/office/drawing/2014/main" id="{233189C9-0DA6-10E1-B546-A2AA423DF027}"/>
              </a:ext>
            </a:extLst>
          </p:cNvPr>
          <p:cNvPicPr>
            <a:picLocks noChangeAspect="1"/>
          </p:cNvPicPr>
          <p:nvPr/>
        </p:nvPicPr>
        <p:blipFill>
          <a:blip r:embed="rId3"/>
          <a:stretch>
            <a:fillRect/>
          </a:stretch>
        </p:blipFill>
        <p:spPr>
          <a:xfrm>
            <a:off x="2454367" y="1237893"/>
            <a:ext cx="7283266" cy="5496590"/>
          </a:xfrm>
          <a:prstGeom prst="rect">
            <a:avLst/>
          </a:prstGeom>
        </p:spPr>
      </p:pic>
    </p:spTree>
    <p:extLst>
      <p:ext uri="{BB962C8B-B14F-4D97-AF65-F5344CB8AC3E}">
        <p14:creationId xmlns:p14="http://schemas.microsoft.com/office/powerpoint/2010/main" val="709077685"/>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1573</Words>
  <Application>Microsoft Macintosh PowerPoint</Application>
  <PresentationFormat>Widescreen</PresentationFormat>
  <Paragraphs>154</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Trebuchet MS</vt:lpstr>
      <vt:lpstr>Times New Roman</vt:lpstr>
      <vt:lpstr>Montserrat Medium</vt:lpstr>
      <vt:lpstr>Calibri</vt:lpstr>
      <vt:lpstr>Montserrat</vt:lpstr>
      <vt:lpstr>Montserrat ExtraBold</vt:lpstr>
      <vt:lpstr>Arial</vt:lpstr>
      <vt:lpstr>CharisSIL</vt:lpstr>
      <vt:lpstr>Futuristic Background by Slidesgo</vt:lpstr>
      <vt:lpstr>Project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Rohan Chandrashekar</cp:lastModifiedBy>
  <cp:revision>11</cp:revision>
  <dcterms:modified xsi:type="dcterms:W3CDTF">2022-11-16T16:14:46Z</dcterms:modified>
</cp:coreProperties>
</file>